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337" r:id="rId22"/>
    <p:sldId id="282" r:id="rId23"/>
    <p:sldId id="283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60590" autoAdjust="0"/>
  </p:normalViewPr>
  <p:slideViewPr>
    <p:cSldViewPr snapToGrid="0" showGuides="1">
      <p:cViewPr varScale="1">
        <p:scale>
          <a:sx n="59" d="100"/>
          <a:sy n="59" d="100"/>
        </p:scale>
        <p:origin x="8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One versus rest, unbalanced classes.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70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Naïve Bayes , a family of algorithms that share a common principle </a:t>
            </a:r>
          </a:p>
          <a:p>
            <a:pPr marL="228600" indent="-228600">
              <a:buAutoNum type="arabicParenR"/>
            </a:pPr>
            <a:r>
              <a:rPr lang="en-US" dirty="0"/>
              <a:t>Each feature considered </a:t>
            </a:r>
            <a:r>
              <a:rPr lang="en-US" dirty="0" err="1"/>
              <a:t>separatelty</a:t>
            </a:r>
            <a:r>
              <a:rPr lang="en-US" dirty="0"/>
              <a:t>, regardless of an correlations between them!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410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Very important to notice the functions we bring in</a:t>
            </a:r>
          </a:p>
          <a:p>
            <a:pPr marL="228600" indent="-228600">
              <a:buAutoNum type="arabicParenR"/>
            </a:pPr>
            <a:r>
              <a:rPr lang="en-US" dirty="0"/>
              <a:t>She goes through all the features..</a:t>
            </a:r>
          </a:p>
          <a:p>
            <a:pPr marL="228600" indent="-228600">
              <a:buAutoNum type="arabicParenR"/>
            </a:pPr>
            <a:r>
              <a:rPr lang="en-US" dirty="0"/>
              <a:t>Must [print out the schema. , we need to recode to numerical features.</a:t>
            </a:r>
          </a:p>
          <a:p>
            <a:pPr marL="228600" indent="-228600">
              <a:buAutoNum type="arabicParenR"/>
            </a:pPr>
            <a:r>
              <a:rPr lang="en-US" dirty="0"/>
              <a:t>Check to see the balance between classes., on the right , may be biased….rectified by bootstrapping or resampling the </a:t>
            </a:r>
            <a:r>
              <a:rPr lang="en-US" dirty="0" err="1"/>
              <a:t>df</a:t>
            </a:r>
            <a:r>
              <a:rPr lang="en-US" dirty="0"/>
              <a:t>. </a:t>
            </a:r>
          </a:p>
          <a:p>
            <a:pPr marL="228600" indent="-228600">
              <a:buAutoNum type="arabicParenR"/>
            </a:pPr>
            <a:r>
              <a:rPr lang="en-US" dirty="0"/>
              <a:t>&lt; 1% would be bad.</a:t>
            </a:r>
          </a:p>
          <a:p>
            <a:pPr marL="228600" indent="-228600">
              <a:buAutoNum type="arabicParenR"/>
            </a:pPr>
            <a:r>
              <a:rPr lang="en-US" dirty="0"/>
              <a:t>Call dependent variable ..label. – do up front; click link under format data …to see  material background in formatting data.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03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Neeed</a:t>
            </a:r>
            <a:r>
              <a:rPr lang="en-US" dirty="0"/>
              <a:t> all cols in list format. , We need a subset…,note the </a:t>
            </a:r>
            <a:r>
              <a:rPr lang="en-US" dirty="0" err="1"/>
              <a:t>subsetting</a:t>
            </a:r>
            <a:r>
              <a:rPr lang="en-US" dirty="0"/>
              <a:t>, not first or last. </a:t>
            </a:r>
          </a:p>
          <a:p>
            <a:pPr marL="228600" indent="-228600">
              <a:buAutoNum type="arabicParenR"/>
            </a:pPr>
            <a:r>
              <a:rPr lang="en-US" dirty="0"/>
              <a:t>Specify dependent variable., and reformat to numeric vars , zero indexed.</a:t>
            </a:r>
          </a:p>
          <a:p>
            <a:pPr marL="228600" indent="-228600">
              <a:buAutoNum type="arabicParenR"/>
            </a:pPr>
            <a:r>
              <a:rPr lang="en-US" dirty="0"/>
              <a:t>Note the use of the string Indexer function , and get the dependent var correct </a:t>
            </a:r>
          </a:p>
          <a:p>
            <a:pPr marL="228600" indent="-228600">
              <a:buAutoNum type="arabicParenR"/>
            </a:pPr>
            <a:r>
              <a:rPr lang="en-US" dirty="0"/>
              <a:t>We have to convert the </a:t>
            </a:r>
            <a:r>
              <a:rPr lang="en-US" dirty="0" err="1"/>
              <a:t>stringtypesd</a:t>
            </a:r>
            <a:r>
              <a:rPr lang="en-US" dirty="0"/>
              <a:t> to numeric of the </a:t>
            </a:r>
            <a:r>
              <a:rPr lang="en-US" dirty="0" err="1"/>
              <a:t>indep</a:t>
            </a:r>
            <a:r>
              <a:rPr lang="en-US" dirty="0"/>
              <a:t> vars </a:t>
            </a:r>
          </a:p>
          <a:p>
            <a:pPr marL="228600" indent="-228600">
              <a:buAutoNum type="arabicParenR"/>
            </a:pPr>
            <a:r>
              <a:rPr lang="en-US" dirty="0"/>
              <a:t>Code above changes the string to numeric </a:t>
            </a:r>
          </a:p>
          <a:p>
            <a:pPr marL="228600" indent="-228600">
              <a:buAutoNum type="arabicParenR"/>
            </a:pPr>
            <a:r>
              <a:rPr lang="en-US" dirty="0"/>
              <a:t>Check the Schema after the conversion to </a:t>
            </a:r>
            <a:r>
              <a:rPr lang="en-US" dirty="0" err="1"/>
              <a:t>numerixc</a:t>
            </a:r>
            <a:r>
              <a:rPr lang="en-US" dirty="0"/>
              <a:t>. To check al done.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56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Makes a dictionary from top and bottom 1%, and correct the </a:t>
            </a:r>
            <a:r>
              <a:rPr lang="en-US" dirty="0" err="1"/>
              <a:t>shewnees</a:t>
            </a:r>
            <a:r>
              <a:rPr lang="en-US" dirty="0"/>
              <a:t> …if its greater than 1.</a:t>
            </a:r>
          </a:p>
          <a:p>
            <a:pPr marL="228600" indent="-228600">
              <a:buAutoNum type="arabicParenR"/>
            </a:pPr>
            <a:r>
              <a:rPr lang="en-US" dirty="0"/>
              <a:t>Take the log of it </a:t>
            </a:r>
          </a:p>
          <a:p>
            <a:pPr marL="228600" indent="-228600">
              <a:buAutoNum type="arabicParenR"/>
            </a:pPr>
            <a:r>
              <a:rPr lang="en-US" dirty="0"/>
              <a:t>When its greater or smaller than cap then at the </a:t>
            </a:r>
            <a:r>
              <a:rPr lang="en-US" dirty="0" err="1"/>
              <a:t>gretaes</a:t>
            </a:r>
            <a:r>
              <a:rPr lang="en-US" dirty="0"/>
              <a:t> and smallest of the 1% </a:t>
            </a:r>
          </a:p>
          <a:p>
            <a:pPr marL="228600" indent="-228600">
              <a:buAutoNum type="arabicParenR"/>
            </a:pPr>
            <a:r>
              <a:rPr lang="en-US" dirty="0"/>
              <a:t>There were no changes for this algorithm, then there was no </a:t>
            </a:r>
            <a:r>
              <a:rPr lang="en-US" dirty="0" err="1"/>
              <a:t>skewnees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On the right we check for negative values , so </a:t>
            </a:r>
            <a:r>
              <a:rPr lang="en-US" dirty="0" err="1"/>
              <a:t>wwe</a:t>
            </a:r>
            <a:r>
              <a:rPr lang="en-US" dirty="0"/>
              <a:t> can use Naïve Bayes Classifier to the right.</a:t>
            </a:r>
          </a:p>
          <a:p>
            <a:pPr marL="228600" indent="-228600">
              <a:buAutoNum type="arabicParenR"/>
            </a:pPr>
            <a:r>
              <a:rPr lang="en-US" dirty="0"/>
              <a:t>We write code to detect the mins and collect the global minimum .. If that is less than zero. See top right </a:t>
            </a:r>
          </a:p>
          <a:p>
            <a:pPr marL="228600" indent="-228600">
              <a:buAutoNum type="arabicParenR"/>
            </a:pPr>
            <a:r>
              <a:rPr lang="en-US" dirty="0" err="1"/>
              <a:t>Df_minimum</a:t>
            </a:r>
            <a:r>
              <a:rPr lang="en-US" dirty="0"/>
              <a:t> was &gt; 0, so no zeros , no correction needed</a:t>
            </a:r>
          </a:p>
          <a:p>
            <a:pPr marL="228600" indent="-228600">
              <a:buAutoNum type="arabicParenR"/>
            </a:pPr>
            <a:r>
              <a:rPr lang="en-US" dirty="0"/>
              <a:t>Then we use Vector assembler to compute the feature from the features list (this is a model, or transformer.</a:t>
            </a:r>
          </a:p>
          <a:p>
            <a:pPr marL="228600" indent="-228600">
              <a:buAutoNum type="arabicParenR"/>
            </a:pPr>
            <a:r>
              <a:rPr lang="en-US" dirty="0"/>
              <a:t>We must call the assembler to do the </a:t>
            </a:r>
            <a:r>
              <a:rPr lang="en-US" dirty="0" err="1"/>
              <a:t>transform.and</a:t>
            </a:r>
            <a:r>
              <a:rPr lang="en-US" dirty="0"/>
              <a:t> get an output.</a:t>
            </a:r>
          </a:p>
          <a:p>
            <a:pPr marL="228600" indent="-228600">
              <a:buAutoNum type="arabicParenR"/>
            </a:pPr>
            <a:r>
              <a:rPr lang="en-US" dirty="0"/>
              <a:t>We found no negatives in our </a:t>
            </a:r>
            <a:r>
              <a:rPr lang="en-US" dirty="0" err="1"/>
              <a:t>df</a:t>
            </a:r>
            <a:r>
              <a:rPr lang="en-US" dirty="0"/>
              <a:t> , but </a:t>
            </a:r>
            <a:r>
              <a:rPr lang="en-US" dirty="0" err="1"/>
              <a:t>Pyspark</a:t>
            </a:r>
            <a:r>
              <a:rPr lang="en-US" dirty="0"/>
              <a:t> has a handy function to di this. , see bottom right.</a:t>
            </a:r>
          </a:p>
          <a:p>
            <a:pPr marL="228600" indent="-228600">
              <a:buAutoNum type="arabicParenR"/>
            </a:pPr>
            <a:r>
              <a:rPr lang="en-US" dirty="0" err="1"/>
              <a:t>Min,max</a:t>
            </a:r>
            <a:r>
              <a:rPr lang="en-US" dirty="0"/>
              <a:t> scaler ..adjust any column to a scalar.</a:t>
            </a:r>
          </a:p>
          <a:p>
            <a:pPr marL="228600" indent="-228600">
              <a:buAutoNum type="arabicParenR"/>
            </a:pPr>
            <a:r>
              <a:rPr lang="en-US" dirty="0"/>
              <a:t>Note </a:t>
            </a:r>
            <a:r>
              <a:rPr lang="en-US" dirty="0" err="1"/>
              <a:t>sclar</a:t>
            </a:r>
            <a:r>
              <a:rPr lang="en-US" dirty="0"/>
              <a:t> is an </a:t>
            </a:r>
            <a:r>
              <a:rPr lang="en-US" dirty="0" err="1"/>
              <a:t>extimator</a:t>
            </a:r>
            <a:r>
              <a:rPr lang="en-US" dirty="0"/>
              <a:t> , therefore scalar .fit / Vector </a:t>
            </a:r>
            <a:r>
              <a:rPr lang="en-US" dirty="0" err="1"/>
              <a:t>Assmbler</a:t>
            </a:r>
            <a:r>
              <a:rPr lang="en-US" dirty="0"/>
              <a:t> is a </a:t>
            </a:r>
            <a:r>
              <a:rPr lang="en-US" dirty="0" err="1"/>
              <a:t>tranfformer</a:t>
            </a:r>
            <a:r>
              <a:rPr lang="en-US" dirty="0"/>
              <a:t> , so here we produce a scaler model. </a:t>
            </a:r>
          </a:p>
          <a:p>
            <a:pPr marL="228600" indent="-228600">
              <a:buAutoNum type="arabicParenR"/>
            </a:pPr>
            <a:r>
              <a:rPr lang="en-US" dirty="0"/>
              <a:t>And we run the </a:t>
            </a:r>
            <a:r>
              <a:rPr lang="en-US" dirty="0" err="1"/>
              <a:t>datframe</a:t>
            </a:r>
            <a:r>
              <a:rPr lang="en-US" dirty="0"/>
              <a:t> through this model. And show the result </a:t>
            </a:r>
          </a:p>
          <a:p>
            <a:pPr marL="228600" indent="-228600">
              <a:buAutoNum type="arabicParenR"/>
            </a:pPr>
            <a:r>
              <a:rPr lang="en-US" dirty="0"/>
              <a:t>Drop the column and renamed the scaled feature to features , for modelling purposes.</a:t>
            </a:r>
          </a:p>
          <a:p>
            <a:pPr marL="228600" indent="-228600">
              <a:buAutoNum type="arabicParenR"/>
            </a:pPr>
            <a:r>
              <a:rPr lang="en-US" dirty="0"/>
              <a:t>Use with </a:t>
            </a:r>
            <a:r>
              <a:rPr lang="en-US" dirty="0" err="1"/>
              <a:t>ColumnRenamed</a:t>
            </a:r>
            <a:r>
              <a:rPr lang="en-US" dirty="0"/>
              <a:t>.. Just to rename columns.</a:t>
            </a:r>
          </a:p>
          <a:p>
            <a:pPr marL="228600" indent="-228600">
              <a:buAutoNum type="arabicParenR"/>
            </a:pPr>
            <a:r>
              <a:rPr lang="en-US" dirty="0"/>
              <a:t>Train test split …</a:t>
            </a:r>
          </a:p>
          <a:p>
            <a:pPr marL="228600" indent="-228600">
              <a:buAutoNum type="arabicParenR"/>
            </a:pPr>
            <a:r>
              <a:rPr lang="en-US" dirty="0"/>
              <a:t>Ready to go modelling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55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link for more details, Very Simple Model.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050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Notice AUC is most popular for Binary Classification and the accuracy score for multiclass problems.</a:t>
            </a:r>
          </a:p>
          <a:p>
            <a:pPr marL="228600" indent="-228600">
              <a:buAutoNum type="arabicParenR"/>
            </a:pPr>
            <a:r>
              <a:rPr lang="en-US" dirty="0"/>
              <a:t>Remember we created the </a:t>
            </a:r>
            <a:r>
              <a:rPr lang="en-US" dirty="0" err="1"/>
              <a:t>Bin_Evaluator</a:t>
            </a:r>
            <a:r>
              <a:rPr lang="en-US" dirty="0"/>
              <a:t> Object ..</a:t>
            </a:r>
          </a:p>
          <a:p>
            <a:pPr marL="228600" indent="-228600">
              <a:buAutoNum type="arabicParenR"/>
            </a:pPr>
            <a:r>
              <a:rPr lang="en-US" dirty="0"/>
              <a:t>We have a value </a:t>
            </a:r>
            <a:r>
              <a:rPr lang="en-US" dirty="0" err="1"/>
              <a:t>odf</a:t>
            </a:r>
            <a:r>
              <a:rPr lang="en-US" dirty="0"/>
              <a:t> 1 in our result because the features were highly </a:t>
            </a:r>
            <a:r>
              <a:rPr lang="en-US" dirty="0" err="1"/>
              <a:t>prerdictive</a:t>
            </a:r>
            <a:r>
              <a:rPr lang="en-US" dirty="0"/>
              <a:t>!. </a:t>
            </a:r>
          </a:p>
          <a:p>
            <a:pPr marL="228600" indent="-228600">
              <a:buAutoNum type="arabicParenR"/>
            </a:pPr>
            <a:r>
              <a:rPr lang="en-US" dirty="0"/>
              <a:t>She also uses the </a:t>
            </a:r>
            <a:r>
              <a:rPr lang="en-US" dirty="0" err="1"/>
              <a:t>multioclas</a:t>
            </a:r>
            <a:r>
              <a:rPr lang="en-US" dirty="0"/>
              <a:t> evaluator ..for Binary Classification!</a:t>
            </a:r>
          </a:p>
          <a:p>
            <a:pPr marL="228600" indent="-228600">
              <a:buAutoNum type="arabicParenR"/>
            </a:pPr>
            <a:r>
              <a:rPr lang="en-US" dirty="0"/>
              <a:t>We set up the MC Evaluator function ..previously.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703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CV computes the average eval metric for all 5 folds </a:t>
            </a:r>
          </a:p>
          <a:p>
            <a:pPr marL="228600" indent="-228600">
              <a:buAutoNum type="arabicParenR"/>
            </a:pPr>
            <a:r>
              <a:rPr lang="en-US" dirty="0"/>
              <a:t>We have this parameter grid , and for each parameter combo. It gives average of all 5.</a:t>
            </a:r>
          </a:p>
          <a:p>
            <a:pPr marL="228600" indent="-228600">
              <a:buAutoNum type="arabicParenR"/>
            </a:pPr>
            <a:r>
              <a:rPr lang="en-US" dirty="0" err="1"/>
              <a:t>Choosdes</a:t>
            </a:r>
            <a:r>
              <a:rPr lang="en-US" dirty="0"/>
              <a:t> best parameter grid value and refits using best </a:t>
            </a:r>
            <a:r>
              <a:rPr lang="en-US" dirty="0" err="1"/>
              <a:t>parametres</a:t>
            </a:r>
            <a:r>
              <a:rPr lang="en-US" dirty="0"/>
              <a:t> ON ENTIRE DATASET </a:t>
            </a:r>
          </a:p>
          <a:p>
            <a:pPr marL="228600" indent="-228600">
              <a:buAutoNum type="arabicParenR"/>
            </a:pPr>
            <a:r>
              <a:rPr lang="en-US" dirty="0"/>
              <a:t>Also choose best number of </a:t>
            </a:r>
            <a:r>
              <a:rPr lang="en-US" dirty="0" err="1"/>
              <a:t>iteartions</a:t>
            </a:r>
            <a:r>
              <a:rPr lang="en-US" dirty="0"/>
              <a:t>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3221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paramGrid</a:t>
            </a:r>
            <a:r>
              <a:rPr lang="en-US" dirty="0"/>
              <a:t> is 3 cols wide and 2 rows deep , </a:t>
            </a:r>
            <a:r>
              <a:rPr lang="en-US" dirty="0" err="1"/>
              <a:t>ie</a:t>
            </a:r>
            <a:r>
              <a:rPr lang="en-US" dirty="0"/>
              <a:t> grid fitted to both folds ….10,15,20 are the cols and </a:t>
            </a:r>
            <a:r>
              <a:rPr lang="en-US" dirty="0" err="1"/>
              <a:t>numfolds</a:t>
            </a:r>
            <a:r>
              <a:rPr lang="en-US" dirty="0"/>
              <a:t> are the rows.</a:t>
            </a:r>
          </a:p>
          <a:p>
            <a:r>
              <a:rPr lang="en-US" dirty="0"/>
              <a:t>Therefore 6 models and compare them. </a:t>
            </a:r>
          </a:p>
          <a:p>
            <a:r>
              <a:rPr lang="en-US" dirty="0"/>
              <a:t>Note in the Cross Validator you need all the 4 parameters: , estimator, </a:t>
            </a:r>
            <a:r>
              <a:rPr lang="en-US" dirty="0" err="1"/>
              <a:t>estimatorParamsMap</a:t>
            </a:r>
            <a:r>
              <a:rPr lang="en-US" dirty="0"/>
              <a:t>, </a:t>
            </a:r>
            <a:r>
              <a:rPr lang="en-US" dirty="0" err="1"/>
              <a:t>evaluator,numfolds</a:t>
            </a:r>
            <a:r>
              <a:rPr lang="en-US" dirty="0"/>
              <a:t> , should be 3+.</a:t>
            </a:r>
          </a:p>
          <a:p>
            <a:r>
              <a:rPr lang="en-US" dirty="0"/>
              <a:t>Fit and Extract best model …</a:t>
            </a:r>
          </a:p>
          <a:p>
            <a:r>
              <a:rPr lang="en-US" dirty="0"/>
              <a:t>By default ..the predictions = </a:t>
            </a:r>
            <a:r>
              <a:rPr lang="en-US" dirty="0" err="1"/>
              <a:t>fitModel.transform</a:t>
            </a:r>
            <a:r>
              <a:rPr lang="en-US" dirty="0"/>
              <a:t>(test) – uses the best model.. </a:t>
            </a:r>
          </a:p>
          <a:p>
            <a:r>
              <a:rPr lang="en-US" dirty="0"/>
              <a:t>Note the </a:t>
            </a:r>
            <a:r>
              <a:rPr lang="en-US" dirty="0" err="1"/>
              <a:t>cal</a:t>
            </a:r>
            <a:r>
              <a:rPr lang="en-US" dirty="0"/>
              <a:t> to the evaluator to give the accuracy </a:t>
            </a:r>
          </a:p>
          <a:p>
            <a:endParaRPr lang="en-US" dirty="0"/>
          </a:p>
          <a:p>
            <a:r>
              <a:rPr lang="en-US" dirty="0"/>
              <a:t>There is a link to interpret the coefficients 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895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</a:t>
            </a:r>
            <a:r>
              <a:rPr lang="en-US" dirty="0" err="1"/>
              <a:t>lionk</a:t>
            </a:r>
            <a:r>
              <a:rPr lang="en-US" dirty="0"/>
              <a:t> demystifying the </a:t>
            </a:r>
            <a:r>
              <a:rPr lang="en-US" dirty="0" err="1"/>
              <a:t>confuysion</a:t>
            </a:r>
            <a:r>
              <a:rPr lang="en-US" dirty="0"/>
              <a:t> matrix </a:t>
            </a:r>
          </a:p>
          <a:p>
            <a:r>
              <a:rPr lang="en-US" dirty="0"/>
              <a:t>False positive , true positive , precision and recall. See code </a:t>
            </a:r>
            <a:r>
              <a:rPr lang="en-US" dirty="0" err="1"/>
              <a:t>aboce</a:t>
            </a:r>
            <a:r>
              <a:rPr lang="en-US" dirty="0"/>
              <a:t>. </a:t>
            </a:r>
          </a:p>
          <a:p>
            <a:r>
              <a:rPr lang="en-US" dirty="0"/>
              <a:t>For multiclass classification you can do this on a per label basis ..</a:t>
            </a:r>
          </a:p>
          <a:p>
            <a:r>
              <a:rPr lang="en-US" dirty="0"/>
              <a:t>Scaled loss , must decrease on each iteration.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52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Call out the Training Summary Object 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384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See all the different metrics being printed out , from the previous code.</a:t>
            </a:r>
          </a:p>
          <a:p>
            <a:pPr marL="228600" indent="-228600">
              <a:buAutoNum type="arabicParenR"/>
            </a:pPr>
            <a:r>
              <a:rPr lang="en-US" dirty="0"/>
              <a:t>Read the article in the links.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8709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Build whole lot of 1 vs rest for each level of classification.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778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/>
              <a:t>Firsrwe</a:t>
            </a:r>
            <a:r>
              <a:rPr lang="en-US" dirty="0"/>
              <a:t> have the regularization parameter </a:t>
            </a:r>
          </a:p>
          <a:p>
            <a:pPr marL="228600" indent="-228600">
              <a:buAutoNum type="arabicParenR"/>
            </a:pPr>
            <a:r>
              <a:rPr lang="en-US" dirty="0"/>
              <a:t>Exact same setup as before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5430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Here we extract the best model </a:t>
            </a:r>
          </a:p>
          <a:p>
            <a:pPr marL="228600" indent="-228600">
              <a:buAutoNum type="arabicParenR"/>
            </a:pPr>
            <a:r>
              <a:rPr lang="en-US" dirty="0"/>
              <a:t>2) here we have </a:t>
            </a:r>
            <a:r>
              <a:rPr lang="en-US" dirty="0" err="1"/>
              <a:t>multipler</a:t>
            </a:r>
            <a:r>
              <a:rPr lang="en-US" dirty="0"/>
              <a:t> models </a:t>
            </a:r>
          </a:p>
          <a:p>
            <a:pPr marL="228600" indent="-228600">
              <a:buAutoNum type="arabicParenR"/>
            </a:pPr>
            <a:r>
              <a:rPr lang="en-US" dirty="0"/>
              <a:t>Model for each one of the classes , here we have 2 models , one for each class as its binary </a:t>
            </a:r>
          </a:p>
          <a:p>
            <a:pPr marL="228600" indent="-228600">
              <a:buAutoNum type="arabicParenR"/>
            </a:pPr>
            <a:r>
              <a:rPr lang="en-US" dirty="0"/>
              <a:t>Get all </a:t>
            </a:r>
            <a:r>
              <a:rPr lang="en-US" dirty="0" err="1"/>
              <a:t>ther</a:t>
            </a:r>
            <a:r>
              <a:rPr lang="en-US" dirty="0"/>
              <a:t> </a:t>
            </a:r>
            <a:r>
              <a:rPr lang="en-US" dirty="0" err="1"/>
              <a:t>coeffoicients</a:t>
            </a:r>
            <a:r>
              <a:rPr lang="en-US" dirty="0"/>
              <a:t>, see the </a:t>
            </a:r>
            <a:r>
              <a:rPr lang="en-US" dirty="0" err="1"/>
              <a:t>rrewsults</a:t>
            </a:r>
            <a:r>
              <a:rPr lang="en-US" dirty="0"/>
              <a:t> for both models.</a:t>
            </a:r>
          </a:p>
          <a:p>
            <a:pPr marL="228600" indent="-228600">
              <a:buAutoNum type="arabicParenR"/>
            </a:pPr>
            <a:r>
              <a:rPr lang="en-US" dirty="0"/>
              <a:t>See the intercepts are </a:t>
            </a:r>
            <a:r>
              <a:rPr lang="en-US" dirty="0" err="1"/>
              <a:t>negatices</a:t>
            </a:r>
            <a:r>
              <a:rPr lang="en-US" dirty="0"/>
              <a:t> of one another , due to the two classes, as well as the coefficients , they are inverse of one another 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5660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100% , theoretical.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2085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Notice where you specify , </a:t>
            </a:r>
            <a:r>
              <a:rPr lang="en-US" dirty="0" err="1"/>
              <a:t>maxDepth</a:t>
            </a:r>
            <a:r>
              <a:rPr lang="en-US" dirty="0"/>
              <a:t> , not done here and </a:t>
            </a:r>
            <a:r>
              <a:rPr lang="en-US" dirty="0" err="1"/>
              <a:t>Maxbins</a:t>
            </a:r>
            <a:r>
              <a:rPr lang="en-US" dirty="0"/>
              <a:t> , see all the options as a </a:t>
            </a:r>
            <a:r>
              <a:rPr lang="en-US" dirty="0" err="1"/>
              <a:t>guide.,l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Notice how you get the feature importance scores.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192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Say takes 3 decision trees ..get majority vote of all the trees.</a:t>
            </a:r>
          </a:p>
          <a:p>
            <a:pPr marL="228600" indent="-228600">
              <a:buAutoNum type="arabicParenR"/>
            </a:pPr>
            <a:r>
              <a:rPr lang="en-US" dirty="0"/>
              <a:t>Aggregate of many decision trees </a:t>
            </a:r>
            <a:r>
              <a:rPr lang="en-US" dirty="0" err="1"/>
              <a:t>rerduced</a:t>
            </a:r>
            <a:r>
              <a:rPr lang="en-US" dirty="0"/>
              <a:t> the effect of noise. </a:t>
            </a:r>
          </a:p>
          <a:p>
            <a:pPr marL="228600" indent="-228600">
              <a:buAutoNum type="arabicParenR"/>
            </a:pPr>
            <a:r>
              <a:rPr lang="en-US" dirty="0"/>
              <a:t>Same Hyperparameters as decision trees. </a:t>
            </a:r>
          </a:p>
          <a:p>
            <a:pPr marL="228600" indent="-228600">
              <a:buAutoNum type="arabicParenR"/>
            </a:pPr>
            <a:r>
              <a:rPr lang="en-US" dirty="0"/>
              <a:t>Feature Importance scores are the same as before </a:t>
            </a:r>
          </a:p>
          <a:p>
            <a:pPr marL="228600" indent="-228600">
              <a:buAutoNum type="arabicParenR"/>
            </a:pPr>
            <a:r>
              <a:rPr lang="en-US" dirty="0"/>
              <a:t>See the links in </a:t>
            </a:r>
            <a:r>
              <a:rPr lang="en-US" dirty="0" err="1"/>
              <a:t>thed</a:t>
            </a:r>
            <a:r>
              <a:rPr lang="en-US" dirty="0"/>
              <a:t> notebooks.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6699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Very similar to that before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6309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See the most important features , can take out the less important features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235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Combines weak learners to strong prediction , allows flexible partitioning of feature space </a:t>
            </a:r>
          </a:p>
          <a:p>
            <a:pPr marL="228600" indent="-228600">
              <a:buAutoNum type="arabicParenR"/>
            </a:pPr>
            <a:r>
              <a:rPr lang="en-US" dirty="0"/>
              <a:t>Same </a:t>
            </a:r>
            <a:r>
              <a:rPr lang="en-US" dirty="0" err="1"/>
              <a:t>Hyperparametres</a:t>
            </a:r>
            <a:r>
              <a:rPr lang="en-US" dirty="0"/>
              <a:t> as before </a:t>
            </a:r>
          </a:p>
          <a:p>
            <a:pPr marL="228600" indent="-228600">
              <a:buAutoNum type="arabicParenR"/>
            </a:pPr>
            <a:r>
              <a:rPr lang="en-US" dirty="0"/>
              <a:t>Learn more in the link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242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ZA" dirty="0"/>
              <a:t>Feature </a:t>
            </a:r>
            <a:r>
              <a:rPr lang="en-ZA" dirty="0" err="1"/>
              <a:t>importanbce</a:t>
            </a:r>
            <a:r>
              <a:rPr lang="en-ZA" dirty="0"/>
              <a:t> scores are all tied..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5847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We noticed there is a lot of redundancy between </a:t>
            </a:r>
            <a:r>
              <a:rPr lang="en-US" dirty="0" err="1"/>
              <a:t>algortithms</a:t>
            </a:r>
            <a:r>
              <a:rPr lang="en-US" dirty="0"/>
              <a:t>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hyperprarametres</a:t>
            </a:r>
            <a:r>
              <a:rPr lang="en-US" dirty="0"/>
              <a:t> are very similar. 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786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We bring in all the data , </a:t>
            </a:r>
            <a:r>
              <a:rPr lang="en-US" dirty="0" err="1"/>
              <a:t>ie</a:t>
            </a:r>
            <a:r>
              <a:rPr lang="en-US" dirty="0"/>
              <a:t> the predictor and feature columns , whether we must treat outliers etc.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470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Decision Tree high variance </a:t>
            </a:r>
          </a:p>
          <a:p>
            <a:pPr marL="228600" indent="-228600">
              <a:buAutoNum type="arabicParenR"/>
            </a:pPr>
            <a:r>
              <a:rPr lang="en-US" dirty="0"/>
              <a:t>See the nice comparison..</a:t>
            </a:r>
          </a:p>
          <a:p>
            <a:pPr marL="228600" indent="-228600">
              <a:buAutoNum type="arabicParenR"/>
            </a:pPr>
            <a:r>
              <a:rPr lang="en-US" dirty="0"/>
              <a:t>Notice how Boosting reduces Bias and Variance , but Random forest Reduces variance , but random forest handles over fitting , but </a:t>
            </a:r>
            <a:r>
              <a:rPr lang="en-US" dirty="0" err="1"/>
              <a:t>Boosztin</a:t>
            </a:r>
            <a:r>
              <a:rPr lang="en-US" dirty="0"/>
              <a:t> can overfit!</a:t>
            </a:r>
          </a:p>
          <a:p>
            <a:pPr marL="228600" indent="-228600">
              <a:buAutoNum type="arabicParenR"/>
            </a:pPr>
            <a:r>
              <a:rPr lang="en-US" dirty="0"/>
              <a:t>Notice the serial pattern of boosting, and the </a:t>
            </a:r>
            <a:r>
              <a:rPr lang="en-US" dirty="0" err="1"/>
              <a:t>paral;el</a:t>
            </a:r>
            <a:r>
              <a:rPr lang="en-US" dirty="0"/>
              <a:t> nature of bagging. </a:t>
            </a:r>
          </a:p>
          <a:p>
            <a:pPr marL="228600" indent="-228600">
              <a:buAutoNum type="arabicParenR"/>
            </a:pPr>
            <a:r>
              <a:rPr lang="en-US" dirty="0"/>
              <a:t>Bagging.. Parallel , max vote , choice .. Boosting serial on one another.</a:t>
            </a:r>
          </a:p>
          <a:p>
            <a:pPr marL="228600" indent="-228600">
              <a:buAutoNum type="arabicParenR"/>
            </a:pPr>
            <a:r>
              <a:rPr lang="en-US" dirty="0"/>
              <a:t>Boosting , less time to run ..learns from previous errors,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101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Random Forest , majority class. Single tree prone to noise…</a:t>
            </a:r>
          </a:p>
          <a:p>
            <a:pPr marL="228600" indent="-228600">
              <a:buAutoNum type="arabicParenR"/>
            </a:pPr>
            <a:r>
              <a:rPr lang="en-US" dirty="0"/>
              <a:t>Gradient Boosting ..hierarchical approach., weak learners , define loss function and minimize it.</a:t>
            </a:r>
          </a:p>
          <a:p>
            <a:pPr marL="228600" indent="-228600">
              <a:buAutoNum type="arabicParenR"/>
            </a:pPr>
            <a:r>
              <a:rPr lang="en-US" dirty="0"/>
              <a:t>Input layer is the number of features , hidden gives more features , dependent on the previous features.</a:t>
            </a:r>
          </a:p>
          <a:p>
            <a:pPr marL="228600" indent="-228600">
              <a:buAutoNum type="arabicParenR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013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7A23-0B64-5A8B-C27C-8B57F8A25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795" y="0"/>
            <a:ext cx="5931205" cy="2292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2077-AF8B-5CF6-FA90-0BCB9714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" y="2447529"/>
            <a:ext cx="5759746" cy="1729056"/>
          </a:xfrm>
          <a:prstGeom prst="rect">
            <a:avLst/>
          </a:prstGeom>
          <a:ln w="28575">
            <a:solidFill>
              <a:srgbClr val="FFFFF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1509-B2A0-A860-18E8-EC53DBCD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41" y="4331646"/>
            <a:ext cx="5759746" cy="2273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528BC-F28B-32D4-186F-9E4111BBD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16" y="229201"/>
            <a:ext cx="5626389" cy="3321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9CBD8-6899-6F65-0D30-2AA9DE522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007" y="3619334"/>
            <a:ext cx="508935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A2C4C-2E7D-9E34-1D00-86CFBBF5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10" y="365125"/>
            <a:ext cx="5683542" cy="2781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8342B-8E48-CC3C-3B4A-004072F9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8" y="3711433"/>
            <a:ext cx="5715294" cy="270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6729-DA47-BDA9-8CE8-98B98C9A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8663"/>
            <a:ext cx="5988358" cy="225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6E4D3-85A4-075E-C67E-D8E2C346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3" y="3429000"/>
            <a:ext cx="5931205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15A84-4D01-0D48-ABF6-2B39F77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861" y="219471"/>
            <a:ext cx="5620039" cy="210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35985-B0FF-11FC-F150-D7291709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762696"/>
            <a:ext cx="5034244" cy="266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D41C9-6DA9-BC83-41AF-296E4F3D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7801"/>
            <a:ext cx="5924854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A7547-0B33-96DE-92E0-8A2D919A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8" y="3743184"/>
            <a:ext cx="5759746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80724-0035-A62C-B8BB-D6A1A33F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404" y="556967"/>
            <a:ext cx="5848651" cy="204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068B4-6F2D-51D8-2169-86529714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09" y="2849219"/>
            <a:ext cx="575974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335048"/>
            <a:ext cx="10515600" cy="215643"/>
          </a:xfrm>
        </p:spPr>
        <p:txBody>
          <a:bodyPr>
            <a:normAutofit fontScale="90000"/>
          </a:bodyPr>
          <a:lstStyle/>
          <a:p>
            <a:r>
              <a:rPr lang="en-US" dirty="0"/>
              <a:t>48. Coding Activity – Part 1 – Prep Data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2437-F106-33F0-6582-47D5A092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159" y="1079379"/>
            <a:ext cx="4286470" cy="2349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9462-F181-98D7-8F28-6B3CF893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" y="3429000"/>
            <a:ext cx="5118951" cy="1150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257BF-300C-47AE-1F49-62DDE10D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1" y="4493333"/>
            <a:ext cx="4934204" cy="22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537F6-CEA4-F3E8-164D-91DEA5E4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23" y="896850"/>
            <a:ext cx="5338541" cy="190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763EB-F8FF-DEF3-83CF-20EC2B7D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422" y="3030350"/>
            <a:ext cx="4521432" cy="154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73490-2F2B-7AC6-570E-445EC91B6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1" y="4896863"/>
            <a:ext cx="4330923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5"/>
            <a:ext cx="10515600" cy="166216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continued: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D341C-0969-B268-368B-A5B40F96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406" y="546194"/>
            <a:ext cx="2000353" cy="21400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32A3C-A5D6-41C1-5F0D-3E5A745CD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" y="2849386"/>
            <a:ext cx="1282766" cy="1159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2A6C-B8DD-5819-69ED-2A224858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1" y="4462403"/>
            <a:ext cx="2305168" cy="254013"/>
          </a:xfrm>
          <a:prstGeom prst="rect">
            <a:avLst/>
          </a:prstGeom>
          <a:ln w="19050">
            <a:solidFill>
              <a:srgbClr val="FFFF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F6712-4728-F78B-520A-9DBC139C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349" y="546194"/>
            <a:ext cx="4059651" cy="1828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397C0-D851-740F-38BA-7973354BE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340" y="2751248"/>
            <a:ext cx="3835958" cy="2514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example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C9BF-3CBF-8C4A-C996-AB76A626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425" y="1335794"/>
            <a:ext cx="4845909" cy="4186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9EA44-546E-89C2-53D6-48CC3A3E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1" y="5786384"/>
            <a:ext cx="5029834" cy="8637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3DEA3-DE74-4B90-7A4E-B7F7F1C3A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777" y="183804"/>
            <a:ext cx="1720938" cy="3492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00E81-9777-E6C9-C01D-435DD0859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295" y="693266"/>
            <a:ext cx="4286470" cy="142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68AB4-1B09-D5F0-4A9A-16C307309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062" y="2373592"/>
            <a:ext cx="4750044" cy="11909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41C63-59C8-01B2-9CCF-91758670C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24" y="3691215"/>
            <a:ext cx="4600811" cy="128276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EE9446-3E8F-2152-B2B3-D3AF6D190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505" y="5100661"/>
            <a:ext cx="4845908" cy="1282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546"/>
          </a:xfrm>
        </p:spPr>
        <p:txBody>
          <a:bodyPr>
            <a:normAutofit fontScale="90000"/>
          </a:bodyPr>
          <a:lstStyle/>
          <a:p>
            <a:r>
              <a:rPr lang="en-US" dirty="0"/>
              <a:t>49. Classification Part 2.0 Train and Evaluate(Intro)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7810E-89F6-C38D-5182-E93C558E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4" y="1409596"/>
            <a:ext cx="9993086" cy="50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1688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some Objects  for Evaluation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6C3CD-14D0-6D6B-412E-3E81431F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6438"/>
            <a:ext cx="8158843" cy="29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/>
          </a:bodyPr>
          <a:lstStyle/>
          <a:p>
            <a:r>
              <a:rPr lang="en-US" sz="2800" dirty="0"/>
              <a:t>50. Part 2 Classification: Train/Test [Logistic Regression]</a:t>
            </a:r>
            <a:endParaRPr lang="en-ZA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8A67A-35A9-4DD0-8F71-860D34046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04" y="1042606"/>
            <a:ext cx="11297239" cy="2239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Logistic Model</a:t>
            </a: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E9FCF-410E-550D-D845-AD7CD687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564" y="1825625"/>
            <a:ext cx="103008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2139-7C52-7B65-6740-83B636F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 Add in CV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93EE4-D627-006C-2C4A-1798D25A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00" y="1041642"/>
            <a:ext cx="10154172" cy="46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2946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 here is </a:t>
            </a:r>
            <a:r>
              <a:rPr lang="en-US" dirty="0" err="1"/>
              <a:t>MaxIter</a:t>
            </a:r>
            <a:r>
              <a:rPr lang="en-US" dirty="0"/>
              <a:t>, and sets a few values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7615F-6370-8C76-460D-9A02C6BDC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1138" y="898072"/>
            <a:ext cx="10232662" cy="52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You can generate more detail on the Diagnostics</a:t>
            </a:r>
            <a:br>
              <a:rPr lang="en-US" dirty="0"/>
            </a:br>
            <a:r>
              <a:rPr lang="en-US" dirty="0"/>
              <a:t>( Only available for Logistic Regression). </a:t>
            </a:r>
            <a:endParaRPr lang="en-Z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B3E125-16F6-94E2-A5C6-43D3A81B4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9128" y="1450068"/>
            <a:ext cx="10373744" cy="50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Autofit/>
          </a:bodyPr>
          <a:lstStyle/>
          <a:p>
            <a:r>
              <a:rPr lang="en-US" sz="2400" dirty="0"/>
              <a:t>Now we call out False Positive rate , True positive rate , Precision and Recall for each label in multiclass 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7A240-7247-73C9-57F2-633F6393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214" y="1253331"/>
            <a:ext cx="9056086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dirty="0"/>
              <a:t>Print out confusion matrix metrics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2C3C8-8E4E-850E-5049-93F3F6650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89" y="1678668"/>
            <a:ext cx="7750194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261"/>
          </a:xfrm>
        </p:spPr>
        <p:txBody>
          <a:bodyPr>
            <a:normAutofit fontScale="90000"/>
          </a:bodyPr>
          <a:lstStyle/>
          <a:p>
            <a:r>
              <a:rPr lang="en-US" dirty="0"/>
              <a:t>Scaled loss metric is decreasing :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C1F5C-BB16-6DA1-B838-A7E7B6FE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849" y="1433739"/>
            <a:ext cx="265947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D56A-81E9-C381-1600-159C9B92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847" y="1079840"/>
            <a:ext cx="3733992" cy="505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3FFCC-8A61-EA7F-2EE0-1A3D5BA1A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209" y="2348139"/>
            <a:ext cx="3363589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1932"/>
          </a:xfrm>
        </p:spPr>
        <p:txBody>
          <a:bodyPr>
            <a:normAutofit fontScale="90000"/>
          </a:bodyPr>
          <a:lstStyle/>
          <a:p>
            <a:r>
              <a:rPr lang="en-US" dirty="0"/>
              <a:t>1 Vs Rest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BE2F1-CF65-311E-EE84-C8B6451D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1390"/>
            <a:ext cx="10173223" cy="40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C5E9B-10D2-C656-1BB7-4A990171C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3704" y="365125"/>
            <a:ext cx="9254309" cy="57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40"/>
            <a:ext cx="10515600" cy="402318"/>
          </a:xfrm>
        </p:spPr>
        <p:txBody>
          <a:bodyPr>
            <a:normAutofit fontScale="90000"/>
          </a:bodyPr>
          <a:lstStyle/>
          <a:p>
            <a:r>
              <a:rPr lang="en-US" dirty="0"/>
              <a:t>We then Fit the model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19CEB-EA16-0D0D-99E5-881289198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527" b="38386"/>
          <a:stretch>
            <a:fillRect/>
          </a:stretch>
        </p:blipFill>
        <p:spPr>
          <a:xfrm>
            <a:off x="1005003" y="747939"/>
            <a:ext cx="9608570" cy="268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D9F56-C648-CF67-5D32-CF76680FE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7" y="3572781"/>
            <a:ext cx="10370083" cy="28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24732"/>
          </a:xfrm>
        </p:spPr>
        <p:txBody>
          <a:bodyPr>
            <a:normAutofit fontScale="90000"/>
          </a:bodyPr>
          <a:lstStyle/>
          <a:p>
            <a:r>
              <a:rPr lang="en-US" dirty="0"/>
              <a:t>Then get predictions and accuracy.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C61D1-19EA-3A6A-C160-0C599C50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019" y="694262"/>
            <a:ext cx="6331275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139"/>
            <a:ext cx="10515600" cy="1325563"/>
          </a:xfrm>
        </p:spPr>
        <p:txBody>
          <a:bodyPr/>
          <a:lstStyle/>
          <a:p>
            <a:r>
              <a:rPr lang="en-US" dirty="0"/>
              <a:t>Do others  Later </a:t>
            </a:r>
            <a:r>
              <a:rPr lang="en-US" dirty="0" err="1"/>
              <a:t>ie</a:t>
            </a:r>
            <a:r>
              <a:rPr lang="en-US" dirty="0"/>
              <a:t> Multilayer PCP </a:t>
            </a:r>
            <a:r>
              <a:rPr lang="en-US" dirty="0" err="1"/>
              <a:t>tron</a:t>
            </a:r>
            <a:r>
              <a:rPr lang="en-US" dirty="0"/>
              <a:t>, Naïve Bayes , Linear SVM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Classifier 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 dirty="0"/>
              <a:t>56. Decision Tree Algorithm: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BBF72-C20A-D12A-B90E-487E92A0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49" y="945181"/>
            <a:ext cx="9853521" cy="48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Hyperparameters for decision </a:t>
            </a:r>
            <a:r>
              <a:rPr lang="en-US" dirty="0" err="1"/>
              <a:t>treess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963F8-DE9B-1ED1-507A-21DF01C26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6925"/>
            <a:ext cx="831291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82AE7-4D4A-1133-4F41-5A4855BC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7478"/>
            <a:ext cx="9049215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60DD-F8A9-7BD4-7D23-32392CBC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2440-FFE6-6142-0F0F-0178B813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8261"/>
          </a:xfrm>
        </p:spPr>
        <p:txBody>
          <a:bodyPr>
            <a:normAutofit fontScale="90000"/>
          </a:bodyPr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17778-4B3D-D235-8CF9-FF0270B0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9"/>
            <a:ext cx="8344329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6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7EF5-0F5B-F495-75AC-595BD722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BC3A-20FF-7289-D1D2-531DA487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Codeing</a:t>
            </a:r>
            <a:r>
              <a:rPr lang="en-US" dirty="0"/>
              <a:t> For Tree.. Very similar to others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155F8-AF2F-5158-20D9-4A4231C8A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782" y="1485900"/>
            <a:ext cx="8400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54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0CED-8AAE-6567-0BAE-6EF9ED8E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AA0B-1E60-C34C-2674-FAE6D6E0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353331"/>
          </a:xfrm>
        </p:spPr>
        <p:txBody>
          <a:bodyPr>
            <a:normAutofit fontScale="90000"/>
          </a:bodyPr>
          <a:lstStyle/>
          <a:p>
            <a:r>
              <a:rPr lang="en-US" dirty="0"/>
              <a:t>57. Random Forest Model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CAD70-8CDD-168C-385B-36515E38B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912" y="636815"/>
            <a:ext cx="7597403" cy="320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26E6F-6B28-3CCE-C81D-DC7C1FA8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91" y="4159675"/>
            <a:ext cx="8807903" cy="1085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C2A8E-921C-7BAB-F92E-B0C1E9C0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677" y="5245581"/>
            <a:ext cx="8344329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4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F0A46-9D3D-5FBF-3927-7462375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C859-0F32-EEEE-2BC6-159539FA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6"/>
            <a:ext cx="10515600" cy="353332"/>
          </a:xfrm>
        </p:spPr>
        <p:txBody>
          <a:bodyPr>
            <a:normAutofit fontScale="90000"/>
          </a:bodyPr>
          <a:lstStyle/>
          <a:p>
            <a:r>
              <a:rPr lang="en-US" dirty="0"/>
              <a:t>Coding for random Forest </a:t>
            </a:r>
            <a:endParaRPr lang="en-Z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7A7EF7-9875-BB08-9689-E83E62356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22" y="753835"/>
            <a:ext cx="10743578" cy="314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18DCC-0722-FBC7-C8C0-9149F594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4052206"/>
            <a:ext cx="8826954" cy="25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34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EEDCC-AA01-86B2-3860-F29B6CDD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036-34AC-7187-5BF2-83F92869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04AA0-6CB3-28C3-DD40-9D3269282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2970" y="365125"/>
            <a:ext cx="8649145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2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329A-3DE7-2991-0976-38F1F85A1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CF85-AB23-87D7-4946-6E234C4B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9661"/>
          </a:xfrm>
        </p:spPr>
        <p:txBody>
          <a:bodyPr>
            <a:normAutofit fontScale="90000"/>
          </a:bodyPr>
          <a:lstStyle/>
          <a:p>
            <a:r>
              <a:rPr lang="en-US" dirty="0"/>
              <a:t>58. Gradient Boosting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CC00B-EA2E-B5A7-1227-7441A9DD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338" y="734786"/>
            <a:ext cx="81232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16E71-285A-AA4C-2832-36D736D8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13" y="4392386"/>
            <a:ext cx="8083965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2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2279-2512-B5C0-1B50-267615B0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3755-B596-B9F7-9CCC-C17D800F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73717"/>
          </a:xfrm>
        </p:spPr>
        <p:txBody>
          <a:bodyPr>
            <a:normAutofit fontScale="90000"/>
          </a:bodyPr>
          <a:lstStyle/>
          <a:p>
            <a:r>
              <a:rPr lang="en-US" dirty="0"/>
              <a:t>GBM only </a:t>
            </a:r>
            <a:r>
              <a:rPr lang="en-US" dirty="0" err="1"/>
              <a:t>accepots</a:t>
            </a:r>
            <a:r>
              <a:rPr lang="en-US" dirty="0"/>
              <a:t> Binary Classification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D2BBC-2C19-C57E-3242-711EE5AFB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1996"/>
            <a:ext cx="9977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5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E2EB0-0D0E-8C8C-61A9-EEFA24A4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62E8-2E68-6A96-E8BA-72DEF2B6D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632"/>
          </a:xfrm>
        </p:spPr>
        <p:txBody>
          <a:bodyPr>
            <a:normAutofit fontScale="90000"/>
          </a:bodyPr>
          <a:lstStyle/>
          <a:p>
            <a:r>
              <a:rPr lang="en-US" dirty="0"/>
              <a:t>Fit Model and Performance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9BA8B-9F48-C371-0754-821BF7C9A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0233" y="1090839"/>
            <a:ext cx="9720537" cy="5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6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9CB6-70F2-95A7-5035-7BC7F444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1741-8124-FCEA-50A1-07B16A3D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60. Bonus: Add loop functions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2F28E-95A2-23DD-087E-CE8B9294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71" y="1071112"/>
            <a:ext cx="10515600" cy="51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0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E28A-55AE-5A47-257E-1CF524BC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ECD4-1842-A79F-5220-9FD242A0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Unique Function ..Formatting data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0439E-0075-2576-8D81-744AC1732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991" y="865414"/>
            <a:ext cx="10244565" cy="57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E82E-FDDE-0836-AB04-12882FB7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689-E829-A581-37B5-A5214C37D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DE1C7-6A0A-2089-8F8B-69F48C115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367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8E90-419A-369E-9088-8E605EA9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6B87-67CC-4804-98F0-53D7A94A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4CBC-8361-B407-B3CB-4CDBC1B2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51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23F2-260E-E465-7275-C77AB608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7AF-9A5D-3BA9-A4C3-F8ABF45C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731A-67A8-9A8C-96B4-1046DD88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82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7005A-7985-87FD-3DCB-C5EC9B19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6665-340C-F02B-F9C8-7319B601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F9B-8FFE-0EB2-DB14-A131FFCA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5472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E4F03-47AA-39D0-23AD-BE6A95F0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56D6-9D0A-8533-206C-B5377B61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E09B-D21C-F440-13F7-D2D1AFBA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413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353A-DFA0-460B-02C6-97E1092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A8C9-A611-94C8-9F91-67609C44D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5AA73-0F05-19E4-FF6A-E7CC50CA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5541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E0DC7-716F-83A8-1BDA-84D0B071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B11F-2242-04FC-D6FF-CD49DEA7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28B31-68BF-DEDF-183D-9936A373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9689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0C69-D791-6AE4-4D7F-4F9ECDEC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4F84-BF0D-AD2E-4B27-162BD3FF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4F80-AF3E-4F99-8752-57A9DF73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8484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B1D5-C899-0923-DDFC-190A293D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1B84-5C38-D7EF-9559-01D18DC50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9EDDC-CE2F-0287-8B8A-33F7B222B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79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FEEF-CB65-1F30-A313-F48EE383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3810-5D5F-5BCC-62EC-FC489768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0984-D02D-4016-0B7F-F97B45AB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4139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C423-8126-D101-3C8A-0B3490A4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3554-6FE6-2A19-AB9F-1D1159A0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8A6A-D46A-EBA6-ED59-8E2C6B95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179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27564-A2DB-CBDC-0D5B-BDA41F50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48A-863A-131D-F5BB-49D62BA6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CFA9-A4B5-4263-1E11-C37314D0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911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6A8C-D7BD-495E-BF25-97C3B41F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4DD8-88F7-AE56-7DB6-948C8A23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30A2-A7E9-A0F5-E50F-2DEED770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7165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D1C5-AA21-990A-2DE3-3789B55B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A756-FD2B-7583-8A5F-9FE7672E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DA7F-E55C-F223-1D1F-C261F0BA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9508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13A3-CD7F-EDEF-EB1B-FEBD4CB9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2881-9FA3-1767-27B9-339A0E3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06D5-F7D9-CEA2-6B64-3FB95007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78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343E-F2CB-78D0-D0C2-9443D423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3E48-1017-5138-8B18-0B30AD829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EEF57-59C7-22BD-6AA8-7529C206D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6309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FFE4-208B-A58D-02E0-7A8AAA50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4A89-5AFE-AD78-68F5-5750C3D1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475D-9D81-3177-8DD5-4446CF76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2400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BB5BB-72E1-6E18-4D2A-7ED53F9B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51D8-F459-DEA5-34CE-131C67AC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9BCB-7C80-9E3C-3458-B2B83EAC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9650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0152-EB19-F312-CA6B-977A1A43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D3BF-1CCC-2C2B-6B3C-708FFE4B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FE2E-A7E9-4048-7C9E-DD7568DE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3413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AE6E-241E-0DD9-C868-B0A21BF9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71AA-177C-C40E-8816-F9180F9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4819-6861-F06B-B651-D3DF05CA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7331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30BD-4301-CBC6-7C90-5FA9195F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F124-0A7D-A951-B1E6-4FBF8FD6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783D-29C8-311C-3FB4-D58A02880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3952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7CC9-E5DE-B5D6-49B5-45A287FC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C021-DF2E-4889-8333-03CC7C1D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C11B-C234-9C62-A9BF-2882AF93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635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21A-D44B-807F-D4D3-94DBB1E5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B916-174F-D5B9-BCD1-3B1213EA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7921-181D-2685-0FC0-D6AC6CC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445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C12E-CEC2-D0A1-B983-E59A73D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DF6-C434-9AAF-843C-260FFEAE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0DB0-0AC8-73A6-B1AF-FD8C295D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116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6C0A-8C62-B6E5-E530-E75C7C47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C90-2162-1BD1-15E4-749FD66D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0874-F50B-3DE4-F901-D167B69C6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655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CF41-DE03-D3AA-A7EA-626E22D5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EF68-B740-D832-A933-01DE79294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305B5-5BDD-7ED8-966C-40A1658BD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581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B8B20-26E2-58CB-D81B-0700A8747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CBF9-D152-E061-5301-2F6C41B0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520C-7716-1711-486E-6757CE9EC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373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2BB2-0523-41E2-6A01-0669BAC8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BE3B-531B-8EF6-634F-378FFBA9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C6326-B77B-C06D-132A-8A3E94DF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7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797" y="311105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3473"/>
            <a:ext cx="5505733" cy="186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48AF-C8CD-4E43-465C-DAACF4C24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3" y="4447869"/>
            <a:ext cx="3549832" cy="1866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D97D12-C765-7242-054F-3F27B5A2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52" y="311105"/>
            <a:ext cx="5848651" cy="2940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AE32C-982C-E7EC-E5FE-765E61D47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3936911"/>
            <a:ext cx="5855001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1664</Words>
  <Application>Microsoft Office PowerPoint</Application>
  <PresentationFormat>Widescreen</PresentationFormat>
  <Paragraphs>182</Paragraphs>
  <Slides>72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Coding Activity – Part 1 – Prep Data</vt:lpstr>
      <vt:lpstr>Formatting continued: </vt:lpstr>
      <vt:lpstr>Transformation example </vt:lpstr>
      <vt:lpstr>49. Classification Part 2.0 Train and Evaluate(Intro)</vt:lpstr>
      <vt:lpstr>Set up some Objects  for Evaluation </vt:lpstr>
      <vt:lpstr>50. Part 2 Classification: Train/Test [Logistic Regression]</vt:lpstr>
      <vt:lpstr>Simple Logistic Model</vt:lpstr>
      <vt:lpstr> Add in CV </vt:lpstr>
      <vt:lpstr>Parameter here is MaxIter, and sets a few values </vt:lpstr>
      <vt:lpstr>You can generate more detail on the Diagnostics ( Only available for Logistic Regression). </vt:lpstr>
      <vt:lpstr>Now we call out False Positive rate , True positive rate , Precision and Recall for each label in multiclass </vt:lpstr>
      <vt:lpstr>Print out confusion matrix metrics </vt:lpstr>
      <vt:lpstr>Scaled loss metric is decreasing :</vt:lpstr>
      <vt:lpstr>1 Vs Rest </vt:lpstr>
      <vt:lpstr>PowerPoint Presentation</vt:lpstr>
      <vt:lpstr>We then Fit the model </vt:lpstr>
      <vt:lpstr>Then get predictions and accuracy.</vt:lpstr>
      <vt:lpstr>Do others  Later ie Multilayer PCP tron, Naïve Bayes , Linear SVM</vt:lpstr>
      <vt:lpstr>Decision Tree Classifier </vt:lpstr>
      <vt:lpstr>56. Decision Tree Algorithm:</vt:lpstr>
      <vt:lpstr>Common Hyperparameters for decision treess</vt:lpstr>
      <vt:lpstr>PowerPoint Presentation</vt:lpstr>
      <vt:lpstr>Codeing For Tree.. Very similar to others </vt:lpstr>
      <vt:lpstr>57. Random Forest Model </vt:lpstr>
      <vt:lpstr>Coding for random Forest </vt:lpstr>
      <vt:lpstr>PowerPoint Presentation</vt:lpstr>
      <vt:lpstr>58. Gradient Boosting </vt:lpstr>
      <vt:lpstr>GBM only accepots Binary Classification </vt:lpstr>
      <vt:lpstr>Fit Model and Performance </vt:lpstr>
      <vt:lpstr>60. Bonus: Add loop functions </vt:lpstr>
      <vt:lpstr>Unique Function ..Formatting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92</cp:revision>
  <dcterms:created xsi:type="dcterms:W3CDTF">2025-11-18T05:29:32Z</dcterms:created>
  <dcterms:modified xsi:type="dcterms:W3CDTF">2025-11-26T08:57:02Z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